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7" autoAdjust="0"/>
    <p:restoredTop sz="94660"/>
  </p:normalViewPr>
  <p:slideViewPr>
    <p:cSldViewPr snapToGrid="0">
      <p:cViewPr varScale="1">
        <p:scale>
          <a:sx n="67" d="100"/>
          <a:sy n="67" d="100"/>
        </p:scale>
        <p:origin x="7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359DBF-725D-48E6-9DC3-F6745B3CCDEF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A84D09-5BCC-4055-8046-DD92D9C02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3316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0626" y="1500186"/>
            <a:ext cx="8915399" cy="2262781"/>
          </a:xfrm>
        </p:spPr>
        <p:txBody>
          <a:bodyPr>
            <a:noAutofit/>
          </a:bodyPr>
          <a:lstStyle/>
          <a:p>
            <a:pPr algn="ctr"/>
            <a:r>
              <a:rPr lang="en-US" sz="7200" dirty="0" smtClean="0"/>
              <a:t>Saying the Same Thing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409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CONFESSION</a:t>
            </a:r>
            <a:br>
              <a:rPr lang="en-US" sz="7200" dirty="0" smtClean="0"/>
            </a:br>
            <a:r>
              <a:rPr lang="en-US" sz="7200" dirty="0"/>
              <a:t/>
            </a:r>
            <a:br>
              <a:rPr lang="en-US" sz="7200" dirty="0"/>
            </a:br>
            <a:r>
              <a:rPr lang="en-US" sz="7200" dirty="0" smtClean="0"/>
              <a:t/>
            </a:r>
            <a:br>
              <a:rPr lang="en-US" sz="7200" dirty="0" smtClean="0"/>
            </a:br>
            <a:r>
              <a:rPr lang="en-US" sz="7200" dirty="0" smtClean="0"/>
              <a:t>DECLARATION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546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2837" y="809848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200" dirty="0" smtClean="0"/>
              <a:t/>
            </a:r>
            <a:br>
              <a:rPr lang="en-US" sz="7200" dirty="0" smtClean="0"/>
            </a:br>
            <a:r>
              <a:rPr lang="en-US" sz="7200" dirty="0" smtClean="0"/>
              <a:t>PROFESSION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1012" y="3405188"/>
            <a:ext cx="8915400" cy="3777622"/>
          </a:xfrm>
        </p:spPr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endParaRPr lang="en-US" sz="6000" dirty="0" smtClean="0"/>
          </a:p>
        </p:txBody>
      </p:sp>
    </p:spTree>
    <p:extLst>
      <p:ext uri="{BB962C8B-B14F-4D97-AF65-F5344CB8AC3E}">
        <p14:creationId xmlns:p14="http://schemas.microsoft.com/office/powerpoint/2010/main" val="955060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i="1" smtClean="0"/>
              <a:t>Homolegeo</a:t>
            </a:r>
            <a:r>
              <a:rPr lang="en-US" sz="5400" smtClean="0"/>
              <a:t> </a:t>
            </a:r>
            <a:r>
              <a:rPr lang="en-US" sz="5400" dirty="0" smtClean="0"/>
              <a:t>(Verb)</a:t>
            </a:r>
            <a:br>
              <a:rPr lang="en-US" sz="5400" dirty="0" smtClean="0"/>
            </a:b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5400" i="1" dirty="0" err="1" smtClean="0"/>
              <a:t>Homolegia</a:t>
            </a:r>
            <a:r>
              <a:rPr lang="en-US" sz="5400" dirty="0" smtClean="0"/>
              <a:t> (Noun)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5"/>
            <a:endParaRPr lang="en-US" dirty="0" smtClean="0"/>
          </a:p>
          <a:p>
            <a:pPr lvl="8"/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5400" dirty="0" smtClean="0"/>
              <a:t>“To speak or say the same thing with another.”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03543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357188"/>
            <a:ext cx="8911687" cy="1547812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1Timothy </a:t>
            </a:r>
            <a:r>
              <a:rPr lang="en-US" sz="5400" dirty="0">
                <a:solidFill>
                  <a:srgbClr val="008080"/>
                </a:solidFill>
                <a:latin typeface="Georgia" panose="02040502050405020303" pitchFamily="18" charset="0"/>
              </a:rPr>
              <a:t>6:12</a:t>
            </a:r>
            <a:r>
              <a:rPr lang="en-US" sz="54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5400" dirty="0" smtClean="0">
                <a:solidFill>
                  <a:prstClr val="black"/>
                </a:solidFill>
                <a:latin typeface="Georgia" panose="02040502050405020303" pitchFamily="18" charset="0"/>
              </a:rPr>
              <a:t/>
            </a:r>
            <a:br>
              <a:rPr lang="en-US" sz="54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5400" dirty="0" smtClean="0">
                <a:solidFill>
                  <a:prstClr val="black"/>
                </a:solidFill>
                <a:latin typeface="Georgia" panose="02040502050405020303" pitchFamily="18" charset="0"/>
              </a:rPr>
              <a:t>Fight </a:t>
            </a:r>
            <a:r>
              <a:rPr lang="en-US" sz="5400" dirty="0">
                <a:solidFill>
                  <a:prstClr val="black"/>
                </a:solidFill>
                <a:latin typeface="Georgia" panose="02040502050405020303" pitchFamily="18" charset="0"/>
              </a:rPr>
              <a:t>the good fight of faith, lay hold on eternal life, whereunto thou art also called, and hast professed a good profession before many witnesses. </a:t>
            </a:r>
            <a:br>
              <a:rPr lang="en-US" sz="5400" dirty="0">
                <a:solidFill>
                  <a:prstClr val="black"/>
                </a:solidFill>
                <a:latin typeface="Georgia" panose="02040502050405020303" pitchFamily="18" charset="0"/>
              </a:rPr>
            </a:b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407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/>
              <a:t>The Main Point:</a:t>
            </a:r>
            <a:br>
              <a:rPr lang="en-US" sz="5400" dirty="0" smtClean="0"/>
            </a:br>
            <a:r>
              <a:rPr lang="en-US" sz="5400" dirty="0"/>
              <a:t/>
            </a:r>
            <a:br>
              <a:rPr lang="en-US" sz="5400" dirty="0"/>
            </a:br>
            <a:r>
              <a:rPr lang="en-US" sz="5400" dirty="0" smtClean="0"/>
              <a:t>We are to speak the same thing as what God says.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06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385763"/>
            <a:ext cx="8911687" cy="1519237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Hebrews 10:23 and 24:</a:t>
            </a:r>
            <a:br>
              <a:rPr lang="en-US" sz="4800" dirty="0" smtClean="0">
                <a:solidFill>
                  <a:srgbClr val="008080"/>
                </a:solidFill>
                <a:latin typeface="Georgia" panose="02040502050405020303" pitchFamily="18" charset="0"/>
              </a:rPr>
            </a:br>
            <a:r>
              <a:rPr lang="en-US" sz="4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Let </a:t>
            </a:r>
            <a:r>
              <a:rPr lang="en-US" sz="4800" dirty="0">
                <a:solidFill>
                  <a:prstClr val="black"/>
                </a:solidFill>
                <a:latin typeface="Georgia" panose="02040502050405020303" pitchFamily="18" charset="0"/>
              </a:rPr>
              <a:t>us hold fast the profession of </a:t>
            </a:r>
            <a:r>
              <a:rPr lang="en-US" sz="4800" i="1" dirty="0">
                <a:solidFill>
                  <a:srgbClr val="808080"/>
                </a:solidFill>
                <a:latin typeface="Georgia" panose="02040502050405020303" pitchFamily="18" charset="0"/>
              </a:rPr>
              <a:t>our</a:t>
            </a:r>
            <a:r>
              <a:rPr lang="en-US" sz="4800" dirty="0">
                <a:solidFill>
                  <a:prstClr val="black"/>
                </a:solidFill>
                <a:latin typeface="Georgia" panose="02040502050405020303" pitchFamily="18" charset="0"/>
              </a:rPr>
              <a:t> faith without wavering; (for he </a:t>
            </a:r>
            <a:r>
              <a:rPr lang="en-US" sz="4800" i="1" dirty="0">
                <a:solidFill>
                  <a:srgbClr val="808080"/>
                </a:solidFill>
                <a:latin typeface="Georgia" panose="02040502050405020303" pitchFamily="18" charset="0"/>
              </a:rPr>
              <a:t>is</a:t>
            </a:r>
            <a:r>
              <a:rPr lang="en-US" sz="4800" dirty="0">
                <a:solidFill>
                  <a:prstClr val="black"/>
                </a:solidFill>
                <a:latin typeface="Georgia" panose="02040502050405020303" pitchFamily="18" charset="0"/>
              </a:rPr>
              <a:t> faithful that promised;) </a:t>
            </a:r>
            <a:r>
              <a:rPr lang="en-US" sz="4800" dirty="0" smtClean="0">
                <a:solidFill>
                  <a:prstClr val="black"/>
                </a:solidFill>
                <a:latin typeface="Georgia" panose="02040502050405020303" pitchFamily="18" charset="0"/>
              </a:rPr>
              <a:t/>
            </a:r>
            <a:br>
              <a:rPr lang="en-US" sz="48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4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4800" dirty="0">
                <a:solidFill>
                  <a:prstClr val="black"/>
                </a:solidFill>
                <a:latin typeface="Georgia" panose="02040502050405020303" pitchFamily="18" charset="0"/>
              </a:rPr>
              <a:t>And let us consider one another to provoke unto love and to good works: </a:t>
            </a:r>
            <a:br>
              <a:rPr lang="en-US" sz="4800" dirty="0">
                <a:solidFill>
                  <a:prstClr val="black"/>
                </a:solidFill>
                <a:latin typeface="Georgia" panose="02040502050405020303" pitchFamily="18" charset="0"/>
              </a:rPr>
            </a:b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15188" y="2133600"/>
            <a:ext cx="4289424" cy="377762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333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Hebrews 13:15</a:t>
            </a:r>
            <a:br>
              <a:rPr lang="en-US" sz="5400" dirty="0" smtClean="0">
                <a:solidFill>
                  <a:srgbClr val="008080"/>
                </a:solidFill>
                <a:latin typeface="Georgia" panose="02040502050405020303" pitchFamily="18" charset="0"/>
              </a:rPr>
            </a:br>
            <a:r>
              <a:rPr lang="en-US" sz="5400" dirty="0" smtClean="0">
                <a:solidFill>
                  <a:prstClr val="black"/>
                </a:solidFill>
                <a:latin typeface="Georgia" panose="02040502050405020303" pitchFamily="18" charset="0"/>
              </a:rPr>
              <a:t>By </a:t>
            </a:r>
            <a:r>
              <a:rPr lang="en-US" sz="5400" dirty="0">
                <a:solidFill>
                  <a:prstClr val="black"/>
                </a:solidFill>
                <a:latin typeface="Georgia" panose="02040502050405020303" pitchFamily="18" charset="0"/>
              </a:rPr>
              <a:t>him therefore let us offer the sacrifice of praise to God continually, that is, the fruit of </a:t>
            </a:r>
            <a:r>
              <a:rPr lang="en-US" sz="5400" i="1" dirty="0">
                <a:solidFill>
                  <a:srgbClr val="808080"/>
                </a:solidFill>
                <a:latin typeface="Georgia" panose="02040502050405020303" pitchFamily="18" charset="0"/>
              </a:rPr>
              <a:t>our</a:t>
            </a:r>
            <a:r>
              <a:rPr lang="en-US" sz="5400" dirty="0">
                <a:solidFill>
                  <a:prstClr val="black"/>
                </a:solidFill>
                <a:latin typeface="Georgia" panose="02040502050405020303" pitchFamily="18" charset="0"/>
              </a:rPr>
              <a:t> lips giving thanks </a:t>
            </a:r>
            <a:r>
              <a:rPr lang="en-US" sz="5400" dirty="0" smtClean="0">
                <a:solidFill>
                  <a:prstClr val="black"/>
                </a:solidFill>
                <a:latin typeface="Georgia" panose="02040502050405020303" pitchFamily="18" charset="0"/>
              </a:rPr>
              <a:t>[</a:t>
            </a:r>
            <a:r>
              <a:rPr lang="en-US" sz="5400" i="1" dirty="0" err="1" smtClean="0">
                <a:solidFill>
                  <a:prstClr val="black"/>
                </a:solidFill>
                <a:latin typeface="Georgia" panose="02040502050405020303" pitchFamily="18" charset="0"/>
              </a:rPr>
              <a:t>homolegeo</a:t>
            </a:r>
            <a:r>
              <a:rPr lang="en-US" sz="5400" dirty="0" smtClean="0">
                <a:solidFill>
                  <a:prstClr val="black"/>
                </a:solidFill>
                <a:latin typeface="Georgia" panose="02040502050405020303" pitchFamily="18" charset="0"/>
              </a:rPr>
              <a:t>] to </a:t>
            </a:r>
            <a:r>
              <a:rPr lang="en-US" sz="5400" dirty="0">
                <a:solidFill>
                  <a:prstClr val="black"/>
                </a:solidFill>
                <a:latin typeface="Georgia" panose="02040502050405020303" pitchFamily="18" charset="0"/>
              </a:rPr>
              <a:t>his name. </a:t>
            </a:r>
            <a:br>
              <a:rPr lang="en-US" sz="5400" dirty="0">
                <a:solidFill>
                  <a:prstClr val="black"/>
                </a:solidFill>
                <a:latin typeface="Georgia" panose="02040502050405020303" pitchFamily="18" charset="0"/>
              </a:rPr>
            </a:b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01350" y="2133600"/>
            <a:ext cx="703262" cy="377762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562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314325"/>
            <a:ext cx="8911687" cy="159067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8080"/>
                </a:solidFill>
                <a:latin typeface="Georgia" panose="02040502050405020303" pitchFamily="18" charset="0"/>
              </a:rPr>
              <a:t/>
            </a:r>
            <a:br>
              <a:rPr lang="en-US" dirty="0" smtClean="0">
                <a:solidFill>
                  <a:srgbClr val="008080"/>
                </a:solidFill>
                <a:latin typeface="Georgia" panose="02040502050405020303" pitchFamily="18" charset="0"/>
              </a:rPr>
            </a:br>
            <a:r>
              <a:rPr lang="en-US" sz="44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Hebrews 4:14 and 16:</a:t>
            </a:r>
            <a:br>
              <a:rPr lang="en-US" sz="4400" dirty="0" smtClean="0">
                <a:solidFill>
                  <a:srgbClr val="008080"/>
                </a:solidFill>
                <a:latin typeface="Georgia" panose="02040502050405020303" pitchFamily="18" charset="0"/>
              </a:rPr>
            </a:b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600200"/>
            <a:ext cx="8915400" cy="4957763"/>
          </a:xfrm>
        </p:spPr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pPr marL="0" indent="0">
              <a:buNone/>
            </a:pPr>
            <a:r>
              <a:rPr lang="en-US" sz="4700" dirty="0">
                <a:latin typeface="Georgia" panose="02040502050405020303" pitchFamily="18" charset="0"/>
              </a:rPr>
              <a:t>Seeing then that we have a great high priest, that is passed into the heavens, Jesus the Son of God, let us hold fast </a:t>
            </a:r>
            <a:r>
              <a:rPr lang="en-US" sz="4700" i="1" dirty="0">
                <a:solidFill>
                  <a:srgbClr val="808080"/>
                </a:solidFill>
                <a:latin typeface="Georgia" panose="02040502050405020303" pitchFamily="18" charset="0"/>
              </a:rPr>
              <a:t>our</a:t>
            </a:r>
            <a:r>
              <a:rPr lang="en-US" sz="4700" dirty="0">
                <a:solidFill>
                  <a:prstClr val="black"/>
                </a:solidFill>
                <a:latin typeface="Georgia" panose="02040502050405020303" pitchFamily="18" charset="0"/>
              </a:rPr>
              <a:t> profession. </a:t>
            </a:r>
          </a:p>
          <a:p>
            <a:pPr marL="0" indent="0">
              <a:buNone/>
            </a:pPr>
            <a:r>
              <a:rPr lang="en-US" sz="4700" dirty="0">
                <a:latin typeface="Georgia" panose="02040502050405020303" pitchFamily="18" charset="0"/>
              </a:rPr>
              <a:t>Let us therefore come boldly unto the throne of grace, that we may obtain mercy, and find grace to help in time of need.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24517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656</TotalTime>
  <Words>90</Words>
  <Application>Microsoft Office PowerPoint</Application>
  <PresentationFormat>Widescreen</PresentationFormat>
  <Paragraphs>17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Century Gothic</vt:lpstr>
      <vt:lpstr>Georgia</vt:lpstr>
      <vt:lpstr>Wingdings 3</vt:lpstr>
      <vt:lpstr>Wisp</vt:lpstr>
      <vt:lpstr>Saying the Same Thing</vt:lpstr>
      <vt:lpstr>CONFESSION   DECLARATION</vt:lpstr>
      <vt:lpstr> PROFESSION</vt:lpstr>
      <vt:lpstr>Homolegeo (Verb)  Homolegia (Noun)</vt:lpstr>
      <vt:lpstr>1Timothy 6:12  Fight the good fight of faith, lay hold on eternal life, whereunto thou art also called, and hast professed a good profession before many witnesses.  </vt:lpstr>
      <vt:lpstr>The Main Point:  We are to speak the same thing as what God says.</vt:lpstr>
      <vt:lpstr>Hebrews 10:23 and 24: Let us hold fast the profession of our faith without wavering; (for he is faithful that promised;)   And let us consider one another to provoke unto love and to good works:  </vt:lpstr>
      <vt:lpstr>Hebrews 13:15 By him therefore let us offer the sacrifice of praise to God continually, that is, the fruit of our lips giving thanks [homolegeo] to his name.  </vt:lpstr>
      <vt:lpstr> Hebrews 4:14 and 16: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Saying the Same Thing</dc:title>
  <dc:creator>bob Lindfelt</dc:creator>
  <cp:lastModifiedBy>bob Lindfelt</cp:lastModifiedBy>
  <cp:revision>5</cp:revision>
  <cp:lastPrinted>2019-10-12T15:20:36Z</cp:lastPrinted>
  <dcterms:created xsi:type="dcterms:W3CDTF">2019-10-12T04:27:25Z</dcterms:created>
  <dcterms:modified xsi:type="dcterms:W3CDTF">2019-10-15T21:33:30Z</dcterms:modified>
</cp:coreProperties>
</file>