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8"/>
  </p:notesMasterIdLst>
  <p:handoutMasterIdLst>
    <p:handoutMasterId r:id="rId9"/>
  </p:handoutMasterIdLst>
  <p:sldIdLst>
    <p:sldId id="299" r:id="rId2"/>
    <p:sldId id="300" r:id="rId3"/>
    <p:sldId id="301" r:id="rId4"/>
    <p:sldId id="302" r:id="rId5"/>
    <p:sldId id="303" r:id="rId6"/>
    <p:sldId id="304" r:id="rId7"/>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scaleToFitPaper="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96" autoAdjust="0"/>
    <p:restoredTop sz="49766" autoAdjust="0"/>
  </p:normalViewPr>
  <p:slideViewPr>
    <p:cSldViewPr>
      <p:cViewPr varScale="1">
        <p:scale>
          <a:sx n="45" d="100"/>
          <a:sy n="45" d="100"/>
        </p:scale>
        <p:origin x="2700" y="30"/>
      </p:cViewPr>
      <p:guideLst>
        <p:guide orient="horz" pos="2160"/>
        <p:guide pos="2880"/>
      </p:guideLst>
    </p:cSldViewPr>
  </p:slideViewPr>
  <p:outlineViewPr>
    <p:cViewPr>
      <p:scale>
        <a:sx n="33" d="100"/>
        <a:sy n="33" d="100"/>
      </p:scale>
      <p:origin x="0" y="-876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96" d="100"/>
          <a:sy n="96" d="100"/>
        </p:scale>
        <p:origin x="254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4"/>
            <a:ext cx="2971800" cy="465139"/>
          </a:xfrm>
          <a:prstGeom prst="rect">
            <a:avLst/>
          </a:prstGeom>
        </p:spPr>
        <p:txBody>
          <a:bodyPr vert="horz" lIns="91395" tIns="45697" rIns="91395" bIns="45697" rtlCol="0"/>
          <a:lstStyle>
            <a:lvl1pPr algn="l">
              <a:defRPr sz="1200"/>
            </a:lvl1pPr>
          </a:lstStyle>
          <a:p>
            <a:endParaRPr lang="en-US"/>
          </a:p>
        </p:txBody>
      </p:sp>
      <p:sp>
        <p:nvSpPr>
          <p:cNvPr id="3" name="Date Placeholder 2"/>
          <p:cNvSpPr>
            <a:spLocks noGrp="1"/>
          </p:cNvSpPr>
          <p:nvPr>
            <p:ph type="dt" sz="quarter" idx="1"/>
          </p:nvPr>
        </p:nvSpPr>
        <p:spPr>
          <a:xfrm>
            <a:off x="3884613" y="4"/>
            <a:ext cx="2971800" cy="465139"/>
          </a:xfrm>
          <a:prstGeom prst="rect">
            <a:avLst/>
          </a:prstGeom>
        </p:spPr>
        <p:txBody>
          <a:bodyPr vert="horz" lIns="91395" tIns="45697" rIns="91395" bIns="45697" rtlCol="0"/>
          <a:lstStyle>
            <a:lvl1pPr algn="r">
              <a:defRPr sz="1200"/>
            </a:lvl1pPr>
          </a:lstStyle>
          <a:p>
            <a:fld id="{B6280AAA-3840-4DA1-8BD7-7A04EF50C8E5}" type="datetimeFigureOut">
              <a:rPr lang="en-US" smtClean="0"/>
              <a:t>10/5/2019</a:t>
            </a:fld>
            <a:endParaRPr lang="en-US"/>
          </a:p>
        </p:txBody>
      </p:sp>
      <p:sp>
        <p:nvSpPr>
          <p:cNvPr id="4" name="Footer Placeholder 3"/>
          <p:cNvSpPr>
            <a:spLocks noGrp="1"/>
          </p:cNvSpPr>
          <p:nvPr>
            <p:ph type="ftr" sz="quarter" idx="2"/>
          </p:nvPr>
        </p:nvSpPr>
        <p:spPr>
          <a:xfrm>
            <a:off x="1" y="8829678"/>
            <a:ext cx="2971800" cy="465139"/>
          </a:xfrm>
          <a:prstGeom prst="rect">
            <a:avLst/>
          </a:prstGeom>
        </p:spPr>
        <p:txBody>
          <a:bodyPr vert="horz" lIns="91395" tIns="45697" rIns="91395" bIns="45697"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8"/>
            <a:ext cx="2971800" cy="465139"/>
          </a:xfrm>
          <a:prstGeom prst="rect">
            <a:avLst/>
          </a:prstGeom>
        </p:spPr>
        <p:txBody>
          <a:bodyPr vert="horz" lIns="91395" tIns="45697" rIns="91395" bIns="45697" rtlCol="0" anchor="b"/>
          <a:lstStyle>
            <a:lvl1pPr algn="r">
              <a:defRPr sz="1200"/>
            </a:lvl1pPr>
          </a:lstStyle>
          <a:p>
            <a:fld id="{89B34715-D8F9-4119-9418-E65E73FCECC0}" type="slidenum">
              <a:rPr lang="en-US" smtClean="0"/>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2971800" cy="221341"/>
          </a:xfrm>
          <a:prstGeom prst="rect">
            <a:avLst/>
          </a:prstGeom>
        </p:spPr>
        <p:txBody>
          <a:bodyPr vert="horz" lIns="91395" tIns="45697" rIns="91395" bIns="45697" rtlCol="0"/>
          <a:lstStyle>
            <a:lvl1pPr algn="l">
              <a:defRPr sz="1200"/>
            </a:lvl1pPr>
          </a:lstStyle>
          <a:p>
            <a:endParaRPr lang="en-US" dirty="0"/>
          </a:p>
        </p:txBody>
      </p:sp>
      <p:sp>
        <p:nvSpPr>
          <p:cNvPr id="3" name="Date Placeholder 2"/>
          <p:cNvSpPr>
            <a:spLocks noGrp="1"/>
          </p:cNvSpPr>
          <p:nvPr>
            <p:ph type="dt" idx="1"/>
          </p:nvPr>
        </p:nvSpPr>
        <p:spPr>
          <a:xfrm>
            <a:off x="3884613" y="0"/>
            <a:ext cx="2971800" cy="221344"/>
          </a:xfrm>
          <a:prstGeom prst="rect">
            <a:avLst/>
          </a:prstGeom>
        </p:spPr>
        <p:txBody>
          <a:bodyPr vert="horz" lIns="91395" tIns="45697" rIns="91395" bIns="45697" rtlCol="0"/>
          <a:lstStyle>
            <a:lvl1pPr algn="r">
              <a:defRPr sz="1200"/>
            </a:lvl1pPr>
          </a:lstStyle>
          <a:p>
            <a:fld id="{DFADAB4E-30D4-4A6F-ACE2-5376B03B1482}" type="datetimeFigureOut">
              <a:rPr lang="en-US" smtClean="0"/>
              <a:t>10/5/2019</a:t>
            </a:fld>
            <a:endParaRPr lang="en-US"/>
          </a:p>
        </p:txBody>
      </p:sp>
      <p:sp>
        <p:nvSpPr>
          <p:cNvPr id="4" name="Slide Image Placeholder 3"/>
          <p:cNvSpPr>
            <a:spLocks noGrp="1" noRot="1" noChangeAspect="1"/>
          </p:cNvSpPr>
          <p:nvPr>
            <p:ph type="sldImg" idx="2"/>
          </p:nvPr>
        </p:nvSpPr>
        <p:spPr>
          <a:xfrm>
            <a:off x="1809750" y="220663"/>
            <a:ext cx="2968625" cy="2227262"/>
          </a:xfrm>
          <a:prstGeom prst="rect">
            <a:avLst/>
          </a:prstGeom>
          <a:noFill/>
          <a:ln w="12700">
            <a:solidFill>
              <a:prstClr val="black"/>
            </a:solidFill>
          </a:ln>
        </p:spPr>
        <p:txBody>
          <a:bodyPr vert="horz" lIns="91395" tIns="45697" rIns="91395" bIns="45697" rtlCol="0" anchor="ctr"/>
          <a:lstStyle/>
          <a:p>
            <a:endParaRPr lang="en-US"/>
          </a:p>
        </p:txBody>
      </p:sp>
      <p:sp>
        <p:nvSpPr>
          <p:cNvPr id="5" name="Notes Placeholder 4"/>
          <p:cNvSpPr>
            <a:spLocks noGrp="1"/>
          </p:cNvSpPr>
          <p:nvPr>
            <p:ph type="body" sz="quarter" idx="3"/>
          </p:nvPr>
        </p:nvSpPr>
        <p:spPr>
          <a:xfrm>
            <a:off x="685800" y="3172582"/>
            <a:ext cx="5486400" cy="5657094"/>
          </a:xfrm>
          <a:prstGeom prst="rect">
            <a:avLst/>
          </a:prstGeom>
        </p:spPr>
        <p:txBody>
          <a:bodyPr vert="horz" lIns="91395" tIns="45697" rIns="91395" bIns="45697"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 y="8829678"/>
            <a:ext cx="2971800" cy="465139"/>
          </a:xfrm>
          <a:prstGeom prst="rect">
            <a:avLst/>
          </a:prstGeom>
        </p:spPr>
        <p:txBody>
          <a:bodyPr vert="horz" lIns="91395" tIns="45697" rIns="91395" bIns="45697"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678"/>
            <a:ext cx="2971800" cy="465139"/>
          </a:xfrm>
          <a:prstGeom prst="rect">
            <a:avLst/>
          </a:prstGeom>
        </p:spPr>
        <p:txBody>
          <a:bodyPr vert="horz" lIns="91395" tIns="45697" rIns="91395" bIns="45697" rtlCol="0" anchor="b"/>
          <a:lstStyle>
            <a:lvl1pPr algn="r">
              <a:defRPr sz="1200"/>
            </a:lvl1pPr>
          </a:lstStyle>
          <a:p>
            <a:fld id="{1CD84A3D-E6B5-434E-A7D8-67C39C872070}" type="slidenum">
              <a:rPr lang="en-US" smtClean="0"/>
              <a:t>‹#›</a:t>
            </a:fld>
            <a:endParaRPr 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400" kern="1200" baseline="0">
        <a:solidFill>
          <a:schemeClr val="tx1"/>
        </a:solidFill>
        <a:latin typeface="Times New Roman" panose="02020603050405020304" pitchFamily="18" charset="0"/>
        <a:ea typeface="+mn-ea"/>
        <a:cs typeface="+mn-cs"/>
      </a:defRPr>
    </a:lvl1pPr>
    <a:lvl2pPr marL="457200" algn="l" defTabSz="914400" rtl="0" eaLnBrk="1" latinLnBrk="0" hangingPunct="1">
      <a:defRPr sz="1400" kern="1200" baseline="0">
        <a:solidFill>
          <a:schemeClr val="tx1"/>
        </a:solidFill>
        <a:latin typeface="Times New Roman" panose="02020603050405020304" pitchFamily="18" charset="0"/>
        <a:ea typeface="+mn-ea"/>
        <a:cs typeface="+mn-cs"/>
      </a:defRPr>
    </a:lvl2pPr>
    <a:lvl3pPr marL="914400" algn="l" defTabSz="914400" rtl="0" eaLnBrk="1" latinLnBrk="0" hangingPunct="1">
      <a:defRPr sz="1400" kern="1200" baseline="0">
        <a:solidFill>
          <a:schemeClr val="tx1"/>
        </a:solidFill>
        <a:latin typeface="Times New Roman" panose="02020603050405020304" pitchFamily="18" charset="0"/>
        <a:ea typeface="+mn-ea"/>
        <a:cs typeface="+mn-cs"/>
      </a:defRPr>
    </a:lvl3pPr>
    <a:lvl4pPr marL="1371600" algn="l" defTabSz="914400" rtl="0" eaLnBrk="1" latinLnBrk="0" hangingPunct="1">
      <a:defRPr sz="1400" kern="1200" baseline="0">
        <a:solidFill>
          <a:schemeClr val="tx1"/>
        </a:solidFill>
        <a:latin typeface="Times New Roman" panose="02020603050405020304" pitchFamily="18" charset="0"/>
        <a:ea typeface="+mn-ea"/>
        <a:cs typeface="+mn-cs"/>
      </a:defRPr>
    </a:lvl4pPr>
    <a:lvl5pPr marL="1828800" algn="l" defTabSz="914400" rtl="0" eaLnBrk="1" latinLnBrk="0" hangingPunct="1">
      <a:defRPr sz="1400" kern="1200" baseline="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77988" y="669925"/>
            <a:ext cx="3097212" cy="2324100"/>
          </a:xfrm>
        </p:spPr>
      </p:sp>
      <p:sp>
        <p:nvSpPr>
          <p:cNvPr id="3" name="Notes Placeholder 2"/>
          <p:cNvSpPr>
            <a:spLocks noGrp="1"/>
          </p:cNvSpPr>
          <p:nvPr>
            <p:ph type="body" idx="1"/>
          </p:nvPr>
        </p:nvSpPr>
        <p:spPr/>
        <p:txBody>
          <a:bodyPr>
            <a:normAutofit fontScale="92500" lnSpcReduction="20000"/>
          </a:bodyPr>
          <a:lstStyle/>
          <a:p>
            <a:pPr>
              <a:lnSpc>
                <a:spcPct val="115000"/>
              </a:lnSpc>
            </a:pPr>
            <a:r>
              <a:rPr lang="en-US" dirty="0">
                <a:latin typeface="Times New Roman" panose="02020603050405020304" pitchFamily="18" charset="0"/>
                <a:cs typeface="Times New Roman" panose="02020603050405020304" pitchFamily="18" charset="0"/>
              </a:rPr>
              <a:t>This teaching is about how to ignite hope in yourself and others</a:t>
            </a:r>
          </a:p>
          <a:p>
            <a:pPr>
              <a:lnSpc>
                <a:spcPct val="115000"/>
              </a:lnSpc>
            </a:pPr>
            <a:endParaRPr lang="en-US"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lang="en-US" sz="1400" dirty="0">
                <a:cs typeface="Times New Roman" panose="02020603050405020304" pitchFamily="18" charset="0"/>
              </a:rPr>
              <a:t>Hope is a word that in its simplest verbal form means “to think, inspect or examine.” It is the Hebrew verb </a:t>
            </a:r>
            <a:r>
              <a:rPr lang="en-US" sz="1400" dirty="0" err="1">
                <a:cs typeface="Times New Roman" panose="02020603050405020304" pitchFamily="18" charset="0"/>
              </a:rPr>
              <a:t>seber</a:t>
            </a:r>
            <a:r>
              <a:rPr lang="en-US" sz="1400" dirty="0">
                <a:cs typeface="Times New Roman" panose="02020603050405020304" pitchFamily="18" charset="0"/>
              </a:rPr>
              <a:t> and the Aramaic verb </a:t>
            </a:r>
            <a:r>
              <a:rPr lang="en-US" sz="1400" dirty="0" err="1">
                <a:cs typeface="Times New Roman" panose="02020603050405020304" pitchFamily="18" charset="0"/>
              </a:rPr>
              <a:t>sabar</a:t>
            </a:r>
            <a:r>
              <a:rPr lang="en-US" sz="1400" dirty="0">
                <a:cs typeface="Times New Roman" panose="02020603050405020304" pitchFamily="18" charset="0"/>
              </a:rPr>
              <a:t>. It is used in this simple form in Nehemiah 2:13, where Nehemiah went out and “inspected” the walls of Jerusalem. In the next intensive form, </a:t>
            </a:r>
            <a:r>
              <a:rPr lang="en-US" sz="1400" dirty="0" err="1">
                <a:cs typeface="Times New Roman" panose="02020603050405020304" pitchFamily="18" charset="0"/>
              </a:rPr>
              <a:t>seber</a:t>
            </a:r>
            <a:r>
              <a:rPr lang="en-US" sz="1400" dirty="0">
                <a:cs typeface="Times New Roman" panose="02020603050405020304" pitchFamily="18" charset="0"/>
              </a:rPr>
              <a:t> means “to wait for, hope for, or wait on.”</a:t>
            </a: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400" dirty="0">
              <a:cs typeface="Times New Roman" panose="02020603050405020304" pitchFamily="18" charset="0"/>
            </a:endParaRPr>
          </a:p>
          <a:p>
            <a:pPr defTabSz="872845">
              <a:lnSpc>
                <a:spcPct val="115000"/>
              </a:lnSpc>
            </a:pPr>
            <a:r>
              <a:rPr lang="en-US" dirty="0">
                <a:latin typeface="Times New Roman" panose="02020603050405020304" pitchFamily="18" charset="0"/>
                <a:cs typeface="Times New Roman" panose="02020603050405020304" pitchFamily="18" charset="0"/>
              </a:rPr>
              <a:t>Definition of hope is what you think about and have confidence will come to pass.  Something you have to hold fast to. </a:t>
            </a:r>
          </a:p>
          <a:p>
            <a:pPr defTabSz="872845">
              <a:lnSpc>
                <a:spcPct val="115000"/>
              </a:lnSpc>
            </a:pPr>
            <a:r>
              <a:rPr lang="en-US" sz="1400" dirty="0">
                <a:cs typeface="Times New Roman" panose="02020603050405020304" pitchFamily="18" charset="0"/>
              </a:rPr>
              <a:t>Hebrews 3:6 APNT</a:t>
            </a:r>
          </a:p>
          <a:p>
            <a:pPr defTabSz="872845">
              <a:lnSpc>
                <a:spcPct val="115000"/>
              </a:lnSpc>
            </a:pPr>
            <a:r>
              <a:rPr lang="en-US" sz="1400" dirty="0">
                <a:cs typeface="Times New Roman" panose="02020603050405020304" pitchFamily="18" charset="0"/>
              </a:rPr>
              <a:t>Now Christ, as the Son, [is] over his house. And we are his house, if we hold fast the boldness and the boasting of his hope [</a:t>
            </a:r>
            <a:r>
              <a:rPr lang="en-US" sz="1400" dirty="0" err="1">
                <a:cs typeface="Times New Roman" panose="02020603050405020304" pitchFamily="18" charset="0"/>
              </a:rPr>
              <a:t>savra</a:t>
            </a:r>
            <a:r>
              <a:rPr lang="en-US" sz="1400" dirty="0">
                <a:cs typeface="Times New Roman" panose="02020603050405020304" pitchFamily="18" charset="0"/>
              </a:rPr>
              <a:t>] to the end. </a:t>
            </a:r>
            <a:endParaRPr lang="en-US" dirty="0">
              <a:latin typeface="Times New Roman" panose="02020603050405020304" pitchFamily="18" charset="0"/>
              <a:cs typeface="Times New Roman" panose="02020603050405020304" pitchFamily="18" charset="0"/>
            </a:endParaRPr>
          </a:p>
          <a:p>
            <a:pPr>
              <a:lnSpc>
                <a:spcPct val="115000"/>
              </a:lnSpc>
            </a:pPr>
            <a:endParaRPr lang="en-US" dirty="0">
              <a:latin typeface="Times New Roman" panose="02020603050405020304" pitchFamily="18" charset="0"/>
              <a:cs typeface="Times New Roman" panose="02020603050405020304" pitchFamily="18" charset="0"/>
            </a:endParaRPr>
          </a:p>
          <a:p>
            <a:pPr>
              <a:lnSpc>
                <a:spcPct val="115000"/>
              </a:lnSpc>
            </a:pPr>
            <a:r>
              <a:rPr lang="en-US" dirty="0">
                <a:latin typeface="Times New Roman" panose="02020603050405020304" pitchFamily="18" charset="0"/>
                <a:cs typeface="Times New Roman" panose="02020603050405020304" pitchFamily="18" charset="0"/>
              </a:rPr>
              <a:t>Speak hope – we normally use the word confess when talking about the Word. I think DECLARE is a better word</a:t>
            </a:r>
          </a:p>
          <a:p>
            <a:pPr>
              <a:lnSpc>
                <a:spcPct val="115000"/>
              </a:lnSpc>
            </a:pPr>
            <a:r>
              <a:rPr lang="en-US" dirty="0">
                <a:latin typeface="Times New Roman" panose="02020603050405020304" pitchFamily="18" charset="0"/>
                <a:cs typeface="Times New Roman" panose="02020603050405020304" pitchFamily="18" charset="0"/>
              </a:rPr>
              <a:t>Latin: de – thoroughly</a:t>
            </a:r>
          </a:p>
          <a:p>
            <a:pPr>
              <a:lnSpc>
                <a:spcPct val="115000"/>
              </a:lnSpc>
            </a:pPr>
            <a:r>
              <a:rPr lang="en-US" dirty="0" err="1">
                <a:latin typeface="Times New Roman" panose="02020603050405020304" pitchFamily="18" charset="0"/>
                <a:cs typeface="Times New Roman" panose="02020603050405020304" pitchFamily="18" charset="0"/>
              </a:rPr>
              <a:t>Clarare</a:t>
            </a:r>
            <a:r>
              <a:rPr lang="en-US" dirty="0">
                <a:latin typeface="Times New Roman" panose="02020603050405020304" pitchFamily="18" charset="0"/>
                <a:cs typeface="Times New Roman" panose="02020603050405020304" pitchFamily="18" charset="0"/>
              </a:rPr>
              <a:t> – make clear</a:t>
            </a:r>
          </a:p>
          <a:p>
            <a:pPr>
              <a:lnSpc>
                <a:spcPct val="115000"/>
              </a:lnSpc>
            </a:pPr>
            <a:r>
              <a:rPr lang="en-US" dirty="0">
                <a:latin typeface="Times New Roman" panose="02020603050405020304" pitchFamily="18" charset="0"/>
                <a:cs typeface="Times New Roman" panose="02020603050405020304" pitchFamily="18" charset="0"/>
              </a:rPr>
              <a:t>To say something in a solemn and emphatic manner (Well – I declare!!!)</a:t>
            </a:r>
          </a:p>
          <a:p>
            <a:pPr>
              <a:lnSpc>
                <a:spcPct val="115000"/>
              </a:lnSpc>
            </a:pPr>
            <a:endParaRPr lang="en-US" dirty="0">
              <a:latin typeface="Times New Roman" panose="02020603050405020304" pitchFamily="18" charset="0"/>
              <a:cs typeface="Times New Roman" panose="02020603050405020304" pitchFamily="18" charset="0"/>
            </a:endParaRPr>
          </a:p>
          <a:p>
            <a:pPr>
              <a:lnSpc>
                <a:spcPct val="115000"/>
              </a:lnSpc>
            </a:pPr>
            <a:r>
              <a:rPr lang="en-US" dirty="0">
                <a:latin typeface="Times New Roman" panose="02020603050405020304" pitchFamily="18" charset="0"/>
                <a:cs typeface="Times New Roman" panose="02020603050405020304" pitchFamily="18" charset="0"/>
              </a:rPr>
              <a:t>Life is in the power of the tongue. Saying something out loud is good. I declare that….”all my needs will be supplied.” for example</a:t>
            </a:r>
          </a:p>
          <a:p>
            <a:pPr>
              <a:lnSpc>
                <a:spcPct val="115000"/>
              </a:lnSpc>
            </a:pPr>
            <a:endParaRPr lang="en-US" dirty="0">
              <a:latin typeface="Times New Roman" panose="02020603050405020304" pitchFamily="18" charset="0"/>
              <a:cs typeface="Times New Roman" panose="02020603050405020304" pitchFamily="18" charset="0"/>
            </a:endParaRPr>
          </a:p>
          <a:p>
            <a:pPr>
              <a:lnSpc>
                <a:spcPct val="115000"/>
              </a:lnSpc>
            </a:pPr>
            <a:r>
              <a:rPr lang="en-US" dirty="0"/>
              <a:t>It is the Spirit that makes alive. The body does not profit anything. The words that I speak with you are spirit and they are life. (Jn. 6:63 MGI)</a:t>
            </a:r>
          </a:p>
          <a:p>
            <a:pPr>
              <a:lnSpc>
                <a:spcPct val="115000"/>
              </a:lnSpc>
            </a:pPr>
            <a:endParaRPr lang="en-US" dirty="0"/>
          </a:p>
          <a:p>
            <a:pPr>
              <a:lnSpc>
                <a:spcPct val="115000"/>
              </a:lnSpc>
            </a:pPr>
            <a:r>
              <a:rPr lang="en-US" dirty="0"/>
              <a:t>Synonyms: proclaim, announce, make know, articulate, voice, pronounce – VENT</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CD84A3D-E6B5-434E-A7D8-67C39C872070}" type="slidenum">
              <a:rPr lang="en-US" smtClean="0"/>
              <a:t>1</a:t>
            </a:fld>
            <a:endParaRPr lang="en-US"/>
          </a:p>
        </p:txBody>
      </p:sp>
    </p:spTree>
    <p:extLst>
      <p:ext uri="{BB962C8B-B14F-4D97-AF65-F5344CB8AC3E}">
        <p14:creationId xmlns:p14="http://schemas.microsoft.com/office/powerpoint/2010/main" val="2200124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77988" y="669925"/>
            <a:ext cx="3097212" cy="2324100"/>
          </a:xfrm>
        </p:spPr>
      </p:sp>
      <p:sp>
        <p:nvSpPr>
          <p:cNvPr id="3" name="Notes Placeholder 2"/>
          <p:cNvSpPr>
            <a:spLocks noGrp="1"/>
          </p:cNvSpPr>
          <p:nvPr>
            <p:ph type="body" idx="1"/>
          </p:nvPr>
        </p:nvSpPr>
        <p:spPr/>
        <p:txBody>
          <a:bodyPr>
            <a:normAutofit fontScale="92500" lnSpcReduction="20000"/>
          </a:bodyPr>
          <a:lstStyle/>
          <a:p>
            <a:r>
              <a:rPr lang="en-US" dirty="0"/>
              <a:t>Romans 4:17-20 APNT As it is written: I have placed you [as] a father to a multitude of the Gentiles, before God in whom you believed, who makes alive the dead and calls those [things] that are not as though they are.</a:t>
            </a:r>
          </a:p>
          <a:p>
            <a:pPr>
              <a:lnSpc>
                <a:spcPct val="115000"/>
              </a:lnSpc>
            </a:pPr>
            <a:endParaRPr lang="en-US" dirty="0"/>
          </a:p>
          <a:p>
            <a:pPr>
              <a:lnSpc>
                <a:spcPct val="115000"/>
              </a:lnSpc>
            </a:pPr>
            <a:r>
              <a:rPr lang="en-US" dirty="0"/>
              <a:t>v. 17 Other translations:  “things which do not exist as existing”, “calls into existence the things that do not exist.” Supernatural, not natural</a:t>
            </a:r>
          </a:p>
          <a:p>
            <a:pPr>
              <a:lnSpc>
                <a:spcPct val="115000"/>
              </a:lnSpc>
            </a:pPr>
            <a:endParaRPr lang="en-US" dirty="0"/>
          </a:p>
          <a:p>
            <a:pPr>
              <a:lnSpc>
                <a:spcPct val="115000"/>
              </a:lnSpc>
            </a:pPr>
            <a:r>
              <a:rPr lang="en-US" dirty="0"/>
              <a:t>v. 18 without hope he believed for the hope… NLT “even when there was no reason for hope.” Abraham received promise of descendants several times. God gave him reasons to hope: </a:t>
            </a:r>
          </a:p>
          <a:p>
            <a:pPr>
              <a:lnSpc>
                <a:spcPct val="115000"/>
              </a:lnSpc>
            </a:pPr>
            <a:endParaRPr lang="en-US" dirty="0"/>
          </a:p>
          <a:p>
            <a:pPr>
              <a:lnSpc>
                <a:spcPct val="115000"/>
              </a:lnSpc>
            </a:pPr>
            <a:r>
              <a:rPr lang="en-US" dirty="0"/>
              <a:t>Gen 12:1 To your seed I will give the land</a:t>
            </a:r>
          </a:p>
          <a:p>
            <a:pPr>
              <a:lnSpc>
                <a:spcPct val="115000"/>
              </a:lnSpc>
            </a:pPr>
            <a:r>
              <a:rPr lang="en-US" dirty="0"/>
              <a:t>Gen 13:15-17 Showed his the sand all around: And I will make thy seed as the dust of the earth: so that if a man can number the dust of the earth, then shall thy seed also be numbered. (Gen. 13:16 KJV) – his faith counted for righteousness</a:t>
            </a:r>
          </a:p>
          <a:p>
            <a:pPr>
              <a:lnSpc>
                <a:spcPct val="115000"/>
              </a:lnSpc>
            </a:pPr>
            <a:r>
              <a:rPr lang="en-US" dirty="0"/>
              <a:t>Gen 15:5 And he brought him forth abroad, and said, Look now toward heaven, and tell the stars, if thou be able to number them: and he said unto him, So shall thy seed be. (Gen. 15:5 KJV) – then made covenant. God guaranteed the promise </a:t>
            </a:r>
          </a:p>
          <a:p>
            <a:pPr>
              <a:lnSpc>
                <a:spcPct val="115000"/>
              </a:lnSpc>
            </a:pPr>
            <a:r>
              <a:rPr lang="en-US" dirty="0"/>
              <a:t>Gen 17:1 ff Neither shall thy name any more be called Abram, but thy name shall be Abraham; for a father of many nations have I made thee. (Gen. 17:5 KJV) (99)</a:t>
            </a:r>
          </a:p>
          <a:p>
            <a:pPr>
              <a:lnSpc>
                <a:spcPct val="115000"/>
              </a:lnSpc>
            </a:pPr>
            <a:r>
              <a:rPr lang="en-US" dirty="0"/>
              <a:t>Gen 17:10 This is my covenant, which ye shall keep, between me and you and thy seed after thee; Every man child among you shall be circumcised. (Gen. 17:10 KJV)</a:t>
            </a:r>
          </a:p>
          <a:p>
            <a:pPr>
              <a:lnSpc>
                <a:spcPct val="115000"/>
              </a:lnSpc>
            </a:pPr>
            <a:endParaRPr lang="en-US" dirty="0"/>
          </a:p>
          <a:p>
            <a:pPr>
              <a:lnSpc>
                <a:spcPct val="115000"/>
              </a:lnSpc>
            </a:pPr>
            <a:r>
              <a:rPr lang="en-US" dirty="0"/>
              <a:t>v. 19-20 gave praise to God (boasting) – all the ways he was declaring the hope   Example: by his stripes (wounding)</a:t>
            </a:r>
          </a:p>
        </p:txBody>
      </p:sp>
      <p:sp>
        <p:nvSpPr>
          <p:cNvPr id="4" name="Slide Number Placeholder 3"/>
          <p:cNvSpPr>
            <a:spLocks noGrp="1"/>
          </p:cNvSpPr>
          <p:nvPr>
            <p:ph type="sldNum" sz="quarter" idx="5"/>
          </p:nvPr>
        </p:nvSpPr>
        <p:spPr/>
        <p:txBody>
          <a:bodyPr/>
          <a:lstStyle/>
          <a:p>
            <a:fld id="{1CD84A3D-E6B5-434E-A7D8-67C39C872070}" type="slidenum">
              <a:rPr lang="en-US" smtClean="0"/>
              <a:t>2</a:t>
            </a:fld>
            <a:endParaRPr lang="en-US"/>
          </a:p>
        </p:txBody>
      </p:sp>
    </p:spTree>
    <p:extLst>
      <p:ext uri="{BB962C8B-B14F-4D97-AF65-F5344CB8AC3E}">
        <p14:creationId xmlns:p14="http://schemas.microsoft.com/office/powerpoint/2010/main" val="1226138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77988" y="669925"/>
            <a:ext cx="3097212" cy="2324100"/>
          </a:xfrm>
        </p:spPr>
      </p:sp>
      <p:sp>
        <p:nvSpPr>
          <p:cNvPr id="3" name="Notes Placeholder 2"/>
          <p:cNvSpPr>
            <a:spLocks noGrp="1"/>
          </p:cNvSpPr>
          <p:nvPr>
            <p:ph type="body" idx="1"/>
          </p:nvPr>
        </p:nvSpPr>
        <p:spPr/>
        <p:txBody>
          <a:bodyPr>
            <a:normAutofit/>
          </a:bodyPr>
          <a:lstStyle/>
          <a:p>
            <a:pPr defTabSz="914182">
              <a:lnSpc>
                <a:spcPct val="115000"/>
              </a:lnSpc>
            </a:pPr>
            <a:r>
              <a:rPr lang="en-US" dirty="0"/>
              <a:t>Romans 8:18 For I consider that the sufferings of this time are not equal to the glory that will be revealed in us. </a:t>
            </a:r>
          </a:p>
          <a:p>
            <a:pPr defTabSz="914182">
              <a:lnSpc>
                <a:spcPct val="115000"/>
              </a:lnSpc>
            </a:pPr>
            <a:endParaRPr lang="en-US" dirty="0"/>
          </a:p>
          <a:p>
            <a:pPr defTabSz="914182">
              <a:lnSpc>
                <a:spcPct val="115000"/>
              </a:lnSpc>
            </a:pPr>
            <a:r>
              <a:rPr lang="en-US" dirty="0"/>
              <a:t>If we are suffering with him now in this time, it is nothing compared to the glorious time when we will be with him forever. We have the gift of the Spirit now so that we may be assured of what will come in the future (faith – water the seed). We can look expectantly (hope – think and expect) to what is to come and hold fast to the confidence (wait – to bind together, collect) that brings, knowing God will bring to pass his promises in EVERY WAY. What joy to know that we can wait with courage and steadfastness for the hope to unfold exactly as God said it would.</a:t>
            </a:r>
          </a:p>
          <a:p>
            <a:pPr defTabSz="914182">
              <a:lnSpc>
                <a:spcPct val="115000"/>
              </a:lnSpc>
            </a:pPr>
            <a:endParaRPr lang="en-US" dirty="0"/>
          </a:p>
          <a:p>
            <a:r>
              <a:rPr lang="en-US" dirty="0"/>
              <a:t>Romans 8:19-21 Phillips</a:t>
            </a:r>
          </a:p>
          <a:p>
            <a:r>
              <a:rPr lang="en-US" dirty="0"/>
              <a:t>The whole creation is on tiptoe to see the wonderful sight of the sons of God coming into their own. The world of creation cannot as yet see reality, not because it chooses to be blind, but because in God’s purpose it has been so limited– yet it has been given hope. And the hope is that in the end the whole of created life will be rescued from the tyranny of change and decay, and have its share in that magnificent liberty which can only belong to the children of God!</a:t>
            </a:r>
          </a:p>
          <a:p>
            <a:endParaRPr lang="en-US" dirty="0"/>
          </a:p>
        </p:txBody>
      </p:sp>
      <p:sp>
        <p:nvSpPr>
          <p:cNvPr id="4" name="Slide Number Placeholder 3"/>
          <p:cNvSpPr>
            <a:spLocks noGrp="1"/>
          </p:cNvSpPr>
          <p:nvPr>
            <p:ph type="sldNum" sz="quarter" idx="5"/>
          </p:nvPr>
        </p:nvSpPr>
        <p:spPr/>
        <p:txBody>
          <a:bodyPr/>
          <a:lstStyle/>
          <a:p>
            <a:fld id="{1CD84A3D-E6B5-434E-A7D8-67C39C872070}" type="slidenum">
              <a:rPr lang="en-US" smtClean="0"/>
              <a:t>3</a:t>
            </a:fld>
            <a:endParaRPr lang="en-US"/>
          </a:p>
        </p:txBody>
      </p:sp>
    </p:spTree>
    <p:extLst>
      <p:ext uri="{BB962C8B-B14F-4D97-AF65-F5344CB8AC3E}">
        <p14:creationId xmlns:p14="http://schemas.microsoft.com/office/powerpoint/2010/main" val="32294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77988" y="669925"/>
            <a:ext cx="3097212" cy="2324100"/>
          </a:xfrm>
        </p:spPr>
      </p:sp>
      <p:sp>
        <p:nvSpPr>
          <p:cNvPr id="3" name="Notes Placeholder 2"/>
          <p:cNvSpPr>
            <a:spLocks noGrp="1"/>
          </p:cNvSpPr>
          <p:nvPr>
            <p:ph type="body" idx="1"/>
          </p:nvPr>
        </p:nvSpPr>
        <p:spPr/>
        <p:txBody>
          <a:bodyPr>
            <a:normAutofit/>
          </a:bodyPr>
          <a:lstStyle/>
          <a:p>
            <a:r>
              <a:rPr lang="en-US" dirty="0"/>
              <a:t>p. 178 Romans 8:22-25 Phillips It is plain to anyone with eyes to see that at the present time all created life groans in a sort of universal travail. And it is plain, too, that we who have a foretaste of the Spirit are in a state of painful tension, while we wait for that redemption of our bodies which will mean that at last we have </a:t>
            </a:r>
            <a:r>
              <a:rPr lang="en-US" dirty="0" err="1"/>
              <a:t>realised</a:t>
            </a:r>
            <a:r>
              <a:rPr lang="en-US" dirty="0"/>
              <a:t> our full sonship in him. We were saved by this hope, but in our moments of impatience let us remember that hope always means waiting for something that we haven’t yet got. But if we hope for something we cannot see, then we must settle down to wait for it in patience. </a:t>
            </a:r>
          </a:p>
          <a:p>
            <a:endParaRPr lang="en-US" dirty="0"/>
          </a:p>
          <a:p>
            <a:r>
              <a:rPr lang="en-US" dirty="0"/>
              <a:t>We live in hope (not seen) and so we wait (entwine our hearts with God’s words as a rope)</a:t>
            </a:r>
          </a:p>
          <a:p>
            <a:endParaRPr lang="en-US" dirty="0"/>
          </a:p>
        </p:txBody>
      </p:sp>
      <p:sp>
        <p:nvSpPr>
          <p:cNvPr id="4" name="Slide Number Placeholder 3"/>
          <p:cNvSpPr>
            <a:spLocks noGrp="1"/>
          </p:cNvSpPr>
          <p:nvPr>
            <p:ph type="sldNum" sz="quarter" idx="5"/>
          </p:nvPr>
        </p:nvSpPr>
        <p:spPr/>
        <p:txBody>
          <a:bodyPr/>
          <a:lstStyle/>
          <a:p>
            <a:fld id="{1CD84A3D-E6B5-434E-A7D8-67C39C872070}" type="slidenum">
              <a:rPr lang="en-US" smtClean="0"/>
              <a:t>4</a:t>
            </a:fld>
            <a:endParaRPr lang="en-US"/>
          </a:p>
        </p:txBody>
      </p:sp>
    </p:spTree>
    <p:extLst>
      <p:ext uri="{BB962C8B-B14F-4D97-AF65-F5344CB8AC3E}">
        <p14:creationId xmlns:p14="http://schemas.microsoft.com/office/powerpoint/2010/main" val="970888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77988" y="669925"/>
            <a:ext cx="3097212" cy="2324100"/>
          </a:xfrm>
        </p:spPr>
      </p:sp>
      <p:sp>
        <p:nvSpPr>
          <p:cNvPr id="3" name="Notes Placeholder 2"/>
          <p:cNvSpPr>
            <a:spLocks noGrp="1"/>
          </p:cNvSpPr>
          <p:nvPr>
            <p:ph type="body" idx="1"/>
          </p:nvPr>
        </p:nvSpPr>
        <p:spPr/>
        <p:txBody>
          <a:bodyPr>
            <a:normAutofit/>
          </a:bodyPr>
          <a:lstStyle/>
          <a:p>
            <a:pPr rtl="0"/>
            <a:r>
              <a:rPr lang="en-US" dirty="0"/>
              <a:t>Heb 11:1-3 APNT Now faith is the persuasion concerning those [things] that are in hope, as if they had in fact happened, and the evidence of those [things] that are not seen.</a:t>
            </a:r>
          </a:p>
          <a:p>
            <a:pPr rtl="0"/>
            <a:r>
              <a:rPr lang="en-US" dirty="0"/>
              <a:t> 2 And in this there is a testimony about the ancient [ones].</a:t>
            </a:r>
          </a:p>
          <a:p>
            <a:pPr rtl="0"/>
            <a:r>
              <a:rPr lang="en-US" dirty="0"/>
              <a:t> 3 For by faith we understand that the ages were prepared by the word of God and [that] those [things] that are seen were from those [things] that are not seen.</a:t>
            </a:r>
          </a:p>
          <a:p>
            <a:pPr rtl="0"/>
            <a:endParaRPr lang="en-US" dirty="0"/>
          </a:p>
          <a:p>
            <a:pPr rtl="0"/>
            <a:r>
              <a:rPr lang="en-US" dirty="0"/>
              <a:t>God spoke, let there be light. Things appeared from something not seen. Persuaded, same as Abraham. Voicing the hope out loud – declare!</a:t>
            </a:r>
          </a:p>
          <a:p>
            <a:pPr rtl="0"/>
            <a:endParaRPr lang="en-US" dirty="0"/>
          </a:p>
          <a:p>
            <a:pPr rtl="0"/>
            <a:r>
              <a:rPr lang="en-US" dirty="0"/>
              <a:t>(v. 8-10) Abraham was seeking a city “for he was waiting for a city that had a foundation, whose craftsman and maker is God.” (Heb. 11:10 MGI)</a:t>
            </a:r>
          </a:p>
        </p:txBody>
      </p:sp>
      <p:sp>
        <p:nvSpPr>
          <p:cNvPr id="4" name="Slide Number Placeholder 3"/>
          <p:cNvSpPr>
            <a:spLocks noGrp="1"/>
          </p:cNvSpPr>
          <p:nvPr>
            <p:ph type="sldNum" sz="quarter" idx="5"/>
          </p:nvPr>
        </p:nvSpPr>
        <p:spPr/>
        <p:txBody>
          <a:bodyPr/>
          <a:lstStyle/>
          <a:p>
            <a:fld id="{1CD84A3D-E6B5-434E-A7D8-67C39C872070}" type="slidenum">
              <a:rPr lang="en-US" smtClean="0"/>
              <a:t>5</a:t>
            </a:fld>
            <a:endParaRPr lang="en-US"/>
          </a:p>
        </p:txBody>
      </p:sp>
    </p:spTree>
    <p:extLst>
      <p:ext uri="{BB962C8B-B14F-4D97-AF65-F5344CB8AC3E}">
        <p14:creationId xmlns:p14="http://schemas.microsoft.com/office/powerpoint/2010/main" val="1873184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Declarations for each day</a:t>
            </a:r>
          </a:p>
          <a:p>
            <a:endParaRPr lang="en-US" dirty="0"/>
          </a:p>
          <a:p>
            <a:r>
              <a:rPr lang="en-US" dirty="0"/>
              <a:t>Choose something that you do not see yet and write out a declaration and then say it every day.</a:t>
            </a:r>
          </a:p>
        </p:txBody>
      </p:sp>
      <p:sp>
        <p:nvSpPr>
          <p:cNvPr id="4" name="Slide Number Placeholder 3"/>
          <p:cNvSpPr>
            <a:spLocks noGrp="1"/>
          </p:cNvSpPr>
          <p:nvPr>
            <p:ph type="sldNum" sz="quarter" idx="5"/>
          </p:nvPr>
        </p:nvSpPr>
        <p:spPr/>
        <p:txBody>
          <a:bodyPr/>
          <a:lstStyle/>
          <a:p>
            <a:fld id="{1CD84A3D-E6B5-434E-A7D8-67C39C872070}" type="slidenum">
              <a:rPr lang="en-US" smtClean="0"/>
              <a:t>6</a:t>
            </a:fld>
            <a:endParaRPr lang="en-US"/>
          </a:p>
        </p:txBody>
      </p:sp>
    </p:spTree>
    <p:extLst>
      <p:ext uri="{BB962C8B-B14F-4D97-AF65-F5344CB8AC3E}">
        <p14:creationId xmlns:p14="http://schemas.microsoft.com/office/powerpoint/2010/main" val="38085371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95B918F-1229-417B-91E8-078410AB831C}" type="datetimeFigureOut">
              <a:rPr lang="en-US" smtClean="0"/>
              <a:pPr/>
              <a:t>10/5/2019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141BD53-E37A-46B1-8EB2-D3A32503865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95B918F-1229-417B-91E8-078410AB831C}" type="datetimeFigureOut">
              <a:rPr lang="en-US" smtClean="0"/>
              <a:pPr/>
              <a:t>10/5/2019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41BD53-E37A-46B1-8EB2-D3A325038654}"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95B918F-1229-417B-91E8-078410AB831C}" type="datetimeFigureOut">
              <a:rPr lang="en-US" smtClean="0"/>
              <a:pPr/>
              <a:t>10/5/2019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41BD53-E37A-46B1-8EB2-D3A325038654}"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95B918F-1229-417B-91E8-078410AB831C}" type="datetimeFigureOut">
              <a:rPr lang="en-US" smtClean="0"/>
              <a:pPr/>
              <a:t>10/5/2019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41BD53-E37A-46B1-8EB2-D3A325038654}"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95B918F-1229-417B-91E8-078410AB831C}" type="datetimeFigureOut">
              <a:rPr lang="en-US" smtClean="0"/>
              <a:pPr/>
              <a:t>10/5/2019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41BD53-E37A-46B1-8EB2-D3A32503865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95B918F-1229-417B-91E8-078410AB831C}" type="datetimeFigureOut">
              <a:rPr lang="en-US" smtClean="0"/>
              <a:pPr/>
              <a:t>10/5/2019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41BD53-E37A-46B1-8EB2-D3A325038654}"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B918F-1229-417B-91E8-078410AB831C}" type="datetimeFigureOut">
              <a:rPr lang="en-US" smtClean="0"/>
              <a:pPr/>
              <a:t>10/5/2019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41BD53-E37A-46B1-8EB2-D3A32503865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D95B918F-1229-417B-91E8-078410AB831C}" type="datetimeFigureOut">
              <a:rPr lang="en-US" smtClean="0"/>
              <a:pPr/>
              <a:t>10/5/2019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41BD53-E37A-46B1-8EB2-D3A32503865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95B918F-1229-417B-91E8-078410AB831C}" type="datetimeFigureOut">
              <a:rPr lang="en-US" smtClean="0"/>
              <a:pPr/>
              <a:t>10/5/2019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141BD53-E37A-46B1-8EB2-D3A325038654}"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95B918F-1229-417B-91E8-078410AB831C}" type="datetimeFigureOut">
              <a:rPr lang="en-US" smtClean="0"/>
              <a:pPr/>
              <a:t>10/5/2019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41BD53-E37A-46B1-8EB2-D3A32503865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95B918F-1229-417B-91E8-078410AB831C}" type="datetimeFigureOut">
              <a:rPr lang="en-US" smtClean="0"/>
              <a:pPr/>
              <a:t>10/5/2019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41BD53-E37A-46B1-8EB2-D3A32503865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5B918F-1229-417B-91E8-078410AB831C}" type="datetimeFigureOut">
              <a:rPr lang="en-US" smtClean="0"/>
              <a:pPr/>
              <a:t>10/5/2019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141BD53-E37A-46B1-8EB2-D3A32503865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nSpc>
                <a:spcPct val="115000"/>
              </a:lnSpc>
              <a:spcBef>
                <a:spcPts val="0"/>
              </a:spcBef>
              <a:buNone/>
            </a:pPr>
            <a:endParaRPr lang="en-US" sz="2800" i="1" dirty="0">
              <a:latin typeface="Times New Roman" panose="02020603050405020304" pitchFamily="18" charset="0"/>
              <a:ea typeface="Calibri" panose="020F0502020204030204" pitchFamily="34" charset="0"/>
              <a:cs typeface="Times New Roman" panose="02020603050405020304" pitchFamily="18" charset="0"/>
            </a:endParaRPr>
          </a:p>
          <a:p>
            <a:pPr marL="109728" indent="0">
              <a:buNone/>
            </a:pPr>
            <a:endParaRPr lang="en-US" dirty="0"/>
          </a:p>
          <a:p>
            <a:endParaRPr lang="en-US" b="1" dirty="0"/>
          </a:p>
          <a:p>
            <a:pPr marL="109728" indent="0">
              <a:buNone/>
            </a:pPr>
            <a:endParaRPr lang="en-US" dirty="0"/>
          </a:p>
        </p:txBody>
      </p:sp>
      <p:sp>
        <p:nvSpPr>
          <p:cNvPr id="3" name="Title 2"/>
          <p:cNvSpPr>
            <a:spLocks noGrp="1"/>
          </p:cNvSpPr>
          <p:nvPr>
            <p:ph type="title"/>
          </p:nvPr>
        </p:nvSpPr>
        <p:spPr/>
        <p:txBody>
          <a:bodyPr>
            <a:normAutofit fontScale="90000"/>
          </a:bodyPr>
          <a:lstStyle/>
          <a:p>
            <a:r>
              <a:rPr lang="en-US" dirty="0"/>
              <a:t>IGNITE HOPE IN YOURSELF AND OTHERS</a:t>
            </a:r>
          </a:p>
        </p:txBody>
      </p:sp>
      <p:sp>
        <p:nvSpPr>
          <p:cNvPr id="4" name="Rectangle 3">
            <a:extLst>
              <a:ext uri="{FF2B5EF4-FFF2-40B4-BE49-F238E27FC236}">
                <a16:creationId xmlns:a16="http://schemas.microsoft.com/office/drawing/2014/main" id="{F5EBF30F-9114-4FC9-B0F6-426D5514C261}"/>
              </a:ext>
            </a:extLst>
          </p:cNvPr>
          <p:cNvSpPr/>
          <p:nvPr/>
        </p:nvSpPr>
        <p:spPr>
          <a:xfrm>
            <a:off x="1066800" y="2057400"/>
            <a:ext cx="7239000" cy="2058256"/>
          </a:xfrm>
          <a:prstGeom prst="rect">
            <a:avLst/>
          </a:prstGeom>
        </p:spPr>
        <p:txBody>
          <a:bodyPr wrap="square">
            <a:spAutoFit/>
          </a:bodyPr>
          <a:lstStyle/>
          <a:p>
            <a:pPr marL="457200" indent="-457200">
              <a:lnSpc>
                <a:spcPct val="115000"/>
              </a:lnSpc>
              <a:buAutoNum type="arabicParenR"/>
            </a:pPr>
            <a:r>
              <a:rPr lang="en-US" sz="2800" dirty="0">
                <a:ea typeface="Calibri" panose="020F0502020204030204" pitchFamily="34" charset="0"/>
                <a:cs typeface="Times New Roman" panose="02020603050405020304" pitchFamily="18" charset="0"/>
              </a:rPr>
              <a:t>Declare the hope</a:t>
            </a:r>
          </a:p>
          <a:p>
            <a:pPr marL="457200" indent="-457200">
              <a:lnSpc>
                <a:spcPct val="115000"/>
              </a:lnSpc>
              <a:buAutoNum type="arabicParenR"/>
            </a:pPr>
            <a:r>
              <a:rPr lang="en-US" sz="2800" dirty="0">
                <a:ea typeface="Calibri" panose="020F0502020204030204" pitchFamily="34" charset="0"/>
                <a:cs typeface="Times New Roman" panose="02020603050405020304" pitchFamily="18" charset="0"/>
              </a:rPr>
              <a:t>Life is in the power of the tongue (Proverbs 18:21)</a:t>
            </a:r>
          </a:p>
          <a:p>
            <a:pPr marL="457200" indent="-457200">
              <a:lnSpc>
                <a:spcPct val="115000"/>
              </a:lnSpc>
              <a:buAutoNum type="arabicParenR"/>
            </a:pPr>
            <a:r>
              <a:rPr lang="en-US" sz="2800" dirty="0">
                <a:ea typeface="Calibri" panose="020F0502020204030204" pitchFamily="34" charset="0"/>
                <a:cs typeface="Times New Roman" panose="02020603050405020304" pitchFamily="18" charset="0"/>
              </a:rPr>
              <a:t>Synonyms</a:t>
            </a:r>
          </a:p>
        </p:txBody>
      </p:sp>
    </p:spTree>
    <p:extLst>
      <p:ext uri="{BB962C8B-B14F-4D97-AF65-F5344CB8AC3E}">
        <p14:creationId xmlns:p14="http://schemas.microsoft.com/office/powerpoint/2010/main" val="4098395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029200"/>
          </a:xfrm>
        </p:spPr>
        <p:txBody>
          <a:bodyPr>
            <a:normAutofit fontScale="92500" lnSpcReduction="20000"/>
          </a:bodyPr>
          <a:lstStyle/>
          <a:p>
            <a:r>
              <a:rPr lang="en-US" dirty="0"/>
              <a:t>Romans 4:17-20 APNT</a:t>
            </a:r>
          </a:p>
          <a:p>
            <a:r>
              <a:rPr lang="en-US" dirty="0"/>
              <a:t>As it is written: </a:t>
            </a:r>
            <a:r>
              <a:rPr lang="en-US" sz="2600" dirty="0"/>
              <a:t>I have placed you [as] a father to a multitude of the Gentiles, before God in whom you believed, who makes alive the dead and calls those [things] that are not as though they are.</a:t>
            </a:r>
          </a:p>
          <a:p>
            <a:r>
              <a:rPr lang="en-US" dirty="0"/>
              <a:t> </a:t>
            </a:r>
            <a:r>
              <a:rPr lang="en-US" baseline="30000" dirty="0"/>
              <a:t>18</a:t>
            </a:r>
            <a:r>
              <a:rPr lang="en-US" dirty="0"/>
              <a:t> And without hope, he believed for the hope that he would be a father to a multitude of the Gentiles, as it is written: SO YOUR SEED WILL BE.</a:t>
            </a:r>
          </a:p>
          <a:p>
            <a:r>
              <a:rPr lang="en-US" dirty="0"/>
              <a:t> </a:t>
            </a:r>
            <a:r>
              <a:rPr lang="en-US" baseline="30000" dirty="0"/>
              <a:t>19</a:t>
            </a:r>
            <a:r>
              <a:rPr lang="en-US" dirty="0"/>
              <a:t> And he was not weak in his faith, considering his dead body that was one hundred years old and the dead womb of Sarah.</a:t>
            </a:r>
          </a:p>
          <a:p>
            <a:r>
              <a:rPr lang="en-US" dirty="0"/>
              <a:t> </a:t>
            </a:r>
            <a:r>
              <a:rPr lang="en-US" baseline="30000" dirty="0"/>
              <a:t>20</a:t>
            </a:r>
            <a:r>
              <a:rPr lang="en-US" dirty="0"/>
              <a:t> And he did not doubt the promise of God as [one] lacking faith, but was strong in faith and gave praise to God.</a:t>
            </a:r>
          </a:p>
          <a:p>
            <a:pPr marL="109728" indent="0">
              <a:buNone/>
            </a:pPr>
            <a:endParaRPr lang="en-US" dirty="0"/>
          </a:p>
        </p:txBody>
      </p:sp>
      <p:sp>
        <p:nvSpPr>
          <p:cNvPr id="3" name="Title 2"/>
          <p:cNvSpPr>
            <a:spLocks noGrp="1"/>
          </p:cNvSpPr>
          <p:nvPr>
            <p:ph type="title"/>
          </p:nvPr>
        </p:nvSpPr>
        <p:spPr>
          <a:xfrm>
            <a:off x="457200" y="274638"/>
            <a:ext cx="8229600" cy="868362"/>
          </a:xfrm>
        </p:spPr>
        <p:txBody>
          <a:bodyPr/>
          <a:lstStyle/>
          <a:p>
            <a:r>
              <a:rPr lang="en-US" dirty="0"/>
              <a:t>EXAMPLE OF ABRAHAM</a:t>
            </a:r>
          </a:p>
        </p:txBody>
      </p:sp>
    </p:spTree>
    <p:extLst>
      <p:ext uri="{BB962C8B-B14F-4D97-AF65-F5344CB8AC3E}">
        <p14:creationId xmlns:p14="http://schemas.microsoft.com/office/powerpoint/2010/main" val="360727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029200"/>
          </a:xfrm>
        </p:spPr>
        <p:txBody>
          <a:bodyPr>
            <a:normAutofit fontScale="92500" lnSpcReduction="10000"/>
          </a:bodyPr>
          <a:lstStyle/>
          <a:p>
            <a:pPr marL="0">
              <a:lnSpc>
                <a:spcPct val="115000"/>
              </a:lnSpc>
              <a:spcBef>
                <a:spcPts val="0"/>
              </a:spcBef>
            </a:pPr>
            <a:r>
              <a:rPr lang="en-US" sz="3000" i="1" dirty="0">
                <a:latin typeface="Times New Roman" panose="02020603050405020304" pitchFamily="18" charset="0"/>
                <a:ea typeface="Calibri" panose="020F0502020204030204" pitchFamily="34" charset="0"/>
                <a:cs typeface="Times New Roman" panose="02020603050405020304" pitchFamily="18" charset="0"/>
              </a:rPr>
              <a:t>Romans 8:19-21 Phillips</a:t>
            </a:r>
            <a:endParaRPr lang="en-US" sz="3000" dirty="0">
              <a:latin typeface="Times New Roman" panose="02020603050405020304" pitchFamily="18" charset="0"/>
              <a:ea typeface="Calibri" panose="020F0502020204030204" pitchFamily="34" charset="0"/>
              <a:cs typeface="Times New Roman" panose="02020603050405020304" pitchFamily="18" charset="0"/>
            </a:endParaRPr>
          </a:p>
          <a:p>
            <a:pPr marL="0">
              <a:lnSpc>
                <a:spcPct val="115000"/>
              </a:lnSpc>
              <a:spcBef>
                <a:spcPts val="0"/>
              </a:spcBef>
            </a:pPr>
            <a:r>
              <a:rPr lang="en-US" sz="3000" i="1" dirty="0">
                <a:latin typeface="Times New Roman" panose="02020603050405020304" pitchFamily="18" charset="0"/>
                <a:ea typeface="Calibri" panose="020F0502020204030204" pitchFamily="34" charset="0"/>
                <a:cs typeface="Times New Roman" panose="02020603050405020304" pitchFamily="18" charset="0"/>
              </a:rPr>
              <a:t>The whole creation is on tiptoe to see the wonderful sight of the sons of God coming into their own. The world of creation cannot as yet see reality, not because it chooses to be blind, but because in God’s purpose it has been so limited– yet it has been given hope. And the hope is that in the end the whole of created life will be rescued from the tyranny of change and decay, and have its share in that magnificent liberty which can only belong to the children of God!</a:t>
            </a:r>
            <a:endParaRPr lang="en-US" sz="3000" dirty="0">
              <a:latin typeface="Times New Roman" panose="02020603050405020304" pitchFamily="18" charset="0"/>
              <a:ea typeface="Calibri" panose="020F0502020204030204" pitchFamily="34" charset="0"/>
              <a:cs typeface="Times New Roman" panose="02020603050405020304" pitchFamily="18" charset="0"/>
            </a:endParaRPr>
          </a:p>
          <a:p>
            <a:pPr marL="0" algn="just">
              <a:lnSpc>
                <a:spcPct val="115000"/>
              </a:lnSpc>
              <a:spcBef>
                <a:spcPts val="0"/>
              </a:spcBef>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p>
          <a:p>
            <a:pPr marL="109728" indent="0">
              <a:buNone/>
            </a:pPr>
            <a:endParaRPr lang="en-US" dirty="0"/>
          </a:p>
        </p:txBody>
      </p:sp>
      <p:sp>
        <p:nvSpPr>
          <p:cNvPr id="3" name="Title 2"/>
          <p:cNvSpPr>
            <a:spLocks noGrp="1"/>
          </p:cNvSpPr>
          <p:nvPr>
            <p:ph type="title"/>
          </p:nvPr>
        </p:nvSpPr>
        <p:spPr>
          <a:xfrm>
            <a:off x="457200" y="274638"/>
            <a:ext cx="8229600" cy="868362"/>
          </a:xfrm>
        </p:spPr>
        <p:txBody>
          <a:bodyPr/>
          <a:lstStyle/>
          <a:p>
            <a:r>
              <a:rPr lang="en-US" dirty="0"/>
              <a:t>FAITH – HOPE - WAIT</a:t>
            </a:r>
          </a:p>
        </p:txBody>
      </p:sp>
    </p:spTree>
    <p:extLst>
      <p:ext uri="{BB962C8B-B14F-4D97-AF65-F5344CB8AC3E}">
        <p14:creationId xmlns:p14="http://schemas.microsoft.com/office/powerpoint/2010/main" val="247892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029200"/>
          </a:xfrm>
        </p:spPr>
        <p:txBody>
          <a:bodyPr>
            <a:normAutofit fontScale="92500" lnSpcReduction="20000"/>
          </a:bodyPr>
          <a:lstStyle/>
          <a:p>
            <a:r>
              <a:rPr lang="en-US" sz="2800" dirty="0"/>
              <a:t>It is plain to anyone with eyes to see that at the present time all created life groans in a sort of universal travail. And it is plain, too, that we who have a foretaste of the Spirit are in a state of painful tension, while we wait for that redemption of our bodies which will mean that at last we have </a:t>
            </a:r>
            <a:r>
              <a:rPr lang="en-US" sz="2800" dirty="0" err="1"/>
              <a:t>realised</a:t>
            </a:r>
            <a:r>
              <a:rPr lang="en-US" sz="2800" dirty="0"/>
              <a:t> our full sonship in him. We were saved by this hope, but in our moments of impatience let us remember that hope always means waiting for something that we haven’t yet got. But if we hope for something we cannot see, then we must settle down to wait for it in patience. </a:t>
            </a:r>
          </a:p>
          <a:p>
            <a:pPr marL="0" algn="just">
              <a:lnSpc>
                <a:spcPct val="115000"/>
              </a:lnSpc>
              <a:spcBef>
                <a:spcPts val="0"/>
              </a:spcBef>
            </a:pPr>
            <a:r>
              <a:rPr lang="en-US" sz="2800" dirty="0">
                <a:latin typeface="Times New Roman" panose="02020603050405020304" pitchFamily="18" charset="0"/>
                <a:ea typeface="Calibri" panose="020F0502020204030204" pitchFamily="34" charset="0"/>
                <a:cs typeface="Times New Roman" panose="02020603050405020304" pitchFamily="18" charset="0"/>
              </a:rPr>
              <a:t> </a:t>
            </a:r>
          </a:p>
          <a:p>
            <a:pPr marL="109728" indent="0">
              <a:buNone/>
            </a:pPr>
            <a:endParaRPr lang="en-US" dirty="0"/>
          </a:p>
        </p:txBody>
      </p:sp>
      <p:sp>
        <p:nvSpPr>
          <p:cNvPr id="3" name="Title 2"/>
          <p:cNvSpPr>
            <a:spLocks noGrp="1"/>
          </p:cNvSpPr>
          <p:nvPr>
            <p:ph type="title"/>
          </p:nvPr>
        </p:nvSpPr>
        <p:spPr>
          <a:xfrm>
            <a:off x="457200" y="274638"/>
            <a:ext cx="8229600" cy="868362"/>
          </a:xfrm>
        </p:spPr>
        <p:txBody>
          <a:bodyPr/>
          <a:lstStyle/>
          <a:p>
            <a:pPr marL="0">
              <a:lnSpc>
                <a:spcPct val="115000"/>
              </a:lnSpc>
              <a:spcBef>
                <a:spcPts val="0"/>
              </a:spcBef>
            </a:pPr>
            <a:r>
              <a:rPr lang="en-US" sz="4400" i="1" dirty="0">
                <a:latin typeface="Times New Roman" panose="02020603050405020304" pitchFamily="18" charset="0"/>
                <a:ea typeface="Calibri" panose="020F0502020204030204" pitchFamily="34" charset="0"/>
                <a:cs typeface="Times New Roman" panose="02020603050405020304" pitchFamily="18" charset="0"/>
              </a:rPr>
              <a:t>Romans 8:22-25 Phillips</a:t>
            </a:r>
            <a:endParaRPr lang="en-US" sz="44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05340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029200"/>
          </a:xfrm>
        </p:spPr>
        <p:txBody>
          <a:bodyPr>
            <a:normAutofit/>
          </a:bodyPr>
          <a:lstStyle/>
          <a:p>
            <a:r>
              <a:rPr lang="en-US" sz="2800" dirty="0"/>
              <a:t>Now faith is the persuasion concerning those [things] that are in hope, as if they had in fact happened, and the evidence of those [things] that are not seen.</a:t>
            </a:r>
          </a:p>
          <a:p>
            <a:r>
              <a:rPr lang="en-US" sz="2800" dirty="0"/>
              <a:t> 2 And in this there is a testimony about the ancient [ones].</a:t>
            </a:r>
          </a:p>
          <a:p>
            <a:r>
              <a:rPr lang="en-US" sz="2800" dirty="0"/>
              <a:t> 3 For by faith we understand that the ages were prepared by the word of God and [that] those [things] that are seen were from those [things] that are not seen.</a:t>
            </a:r>
          </a:p>
          <a:p>
            <a:pPr marL="109728" indent="0">
              <a:buNone/>
            </a:pPr>
            <a:endParaRPr lang="en-US" dirty="0"/>
          </a:p>
        </p:txBody>
      </p:sp>
      <p:sp>
        <p:nvSpPr>
          <p:cNvPr id="3" name="Title 2"/>
          <p:cNvSpPr>
            <a:spLocks noGrp="1"/>
          </p:cNvSpPr>
          <p:nvPr>
            <p:ph type="title"/>
          </p:nvPr>
        </p:nvSpPr>
        <p:spPr>
          <a:xfrm>
            <a:off x="457200" y="274638"/>
            <a:ext cx="8229600" cy="868362"/>
          </a:xfrm>
        </p:spPr>
        <p:txBody>
          <a:bodyPr/>
          <a:lstStyle/>
          <a:p>
            <a:pPr marL="0">
              <a:lnSpc>
                <a:spcPct val="115000"/>
              </a:lnSpc>
              <a:spcBef>
                <a:spcPts val="0"/>
              </a:spcBef>
            </a:pPr>
            <a:r>
              <a:rPr lang="en-US" sz="4400" i="1" dirty="0">
                <a:latin typeface="Times New Roman" panose="02020603050405020304" pitchFamily="18" charset="0"/>
                <a:ea typeface="Calibri" panose="020F0502020204030204" pitchFamily="34" charset="0"/>
                <a:cs typeface="Times New Roman" panose="02020603050405020304" pitchFamily="18" charset="0"/>
              </a:rPr>
              <a:t>Hebrews 11:1-3 APNT</a:t>
            </a:r>
            <a:endParaRPr lang="en-US" sz="44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8259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53BBDF5-A14D-49BA-8BF9-D7A1377B560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119188" y="0"/>
            <a:ext cx="6927850" cy="6927850"/>
          </a:xfrm>
        </p:spPr>
      </p:pic>
    </p:spTree>
    <p:extLst>
      <p:ext uri="{BB962C8B-B14F-4D97-AF65-F5344CB8AC3E}">
        <p14:creationId xmlns:p14="http://schemas.microsoft.com/office/powerpoint/2010/main" val="23112354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TM02900769[[fn=Retrospect]]</Template>
  <TotalTime>1283</TotalTime>
  <Words>1708</Words>
  <Application>Microsoft Office PowerPoint</Application>
  <PresentationFormat>On-screen Show (4:3)</PresentationFormat>
  <Paragraphs>79</Paragraphs>
  <Slides>6</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Calibri</vt:lpstr>
      <vt:lpstr>Lucida Sans Unicode</vt:lpstr>
      <vt:lpstr>Times New Roman</vt:lpstr>
      <vt:lpstr>Verdana</vt:lpstr>
      <vt:lpstr>Wingdings 2</vt:lpstr>
      <vt:lpstr>Wingdings 3</vt:lpstr>
      <vt:lpstr>Concourse</vt:lpstr>
      <vt:lpstr>IGNITE HOPE IN YOURSELF AND OTHERS</vt:lpstr>
      <vt:lpstr>EXAMPLE OF ABRAHAM</vt:lpstr>
      <vt:lpstr>FAITH – HOPE - WAIT</vt:lpstr>
      <vt:lpstr>Romans 8:22-25 Phillips</vt:lpstr>
      <vt:lpstr>Hebrews 11:1-3 APNT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HOPE OF OUR CALLING</dc:title>
  <dc:creator>Jan</dc:creator>
  <cp:lastModifiedBy>Jan</cp:lastModifiedBy>
  <cp:revision>220</cp:revision>
  <cp:lastPrinted>2019-10-03T18:41:01Z</cp:lastPrinted>
  <dcterms:created xsi:type="dcterms:W3CDTF">2009-09-10T23:27:53Z</dcterms:created>
  <dcterms:modified xsi:type="dcterms:W3CDTF">2019-10-05T23:29:59Z</dcterms:modified>
</cp:coreProperties>
</file>